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8" r:id="rId18"/>
    <p:sldId id="271" r:id="rId19"/>
    <p:sldId id="272" r:id="rId20"/>
    <p:sldId id="273" r:id="rId21"/>
    <p:sldId id="274" r:id="rId22"/>
    <p:sldId id="275" r:id="rId23"/>
    <p:sldId id="277" r:id="rId24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FA492-3D9D-475A-ABA4-97324F2A9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3F83D-2F19-05EA-481A-7E45FDC6B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C9518-A43C-8453-3E29-633B5B7F7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C0FD4-19D7-2ED7-6F7B-1E042F7C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F5E5-0842-FE06-D349-5FB3AA71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4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E6F9-838E-28C1-69EE-77F886F8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F735C-E9C6-A8AE-673A-23983E6FB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19431-373C-6722-5DD5-DDBBD889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9E3B5-DBA0-79E3-0043-FA697BC7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3B19D-7637-D9E7-7ADA-5882A4FA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7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19709-50E3-B050-48E3-8742F2883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620AE-D49C-AC14-FF8A-CC5D9F0E1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8EC1A-7B30-F0E8-EE4C-61C7A991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F8B48-06D8-979E-97B8-6B3A419B2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01D5-6681-6375-8714-A72488BC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9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D3B9-60AE-F02A-DE45-1D525B8B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A9B05-E7F8-2A36-E601-06D824D17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11A06-A69A-F953-D078-96F3B35D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1F9CB-34F7-1A92-5708-CC2C65BD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9581-0B69-4083-8EC7-9158995D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9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0924-FCB3-6733-47AD-B8DF3FFC5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00106-AE0B-A177-CF0A-F2581CB01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14C0F-8272-4B06-E699-DD985507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EB85-8134-1E46-8846-C5698450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EAF31-E4C7-BED5-7213-79C4C12F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9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B7F8-731F-0992-5B36-B257D31D2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4CED-37ED-EC9E-CBAD-A737C575D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ADF5C-AA6A-3209-1FB1-316D3378B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EB304-6EC8-D1D9-8E5B-163149F8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AB499-F171-5CB6-D0AE-C2E68FF1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EF98A-6EFD-78C1-3DDD-FF92AE38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1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A8FB-C23A-2402-48C0-C29824C03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DC730-C702-D8A7-2158-624EE55FD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5DB6E-0906-58D7-ED9F-1BF199838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27663-9F1A-D8FC-C658-26BEA9240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765460-CB82-1C11-95B2-4E4E939993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2017F2-27FB-BFFF-331F-CAF21CE3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30B576-BD1A-7241-CC7A-E7DF88E8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FBB0C-CA87-2657-F210-98EC1D923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4CAB-F12B-FEC4-0837-FC2FDDED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2D4E8-E2E3-0C0F-55A2-C3674CAC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A1BAD-1F8A-6C2C-D196-4D757055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0661E-5689-C9A0-9736-3BFA0ED9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9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F40460-C572-1FC9-BEFF-F71603C1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56291-8C95-C665-78CC-CAB5C4A7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54A80-257C-B6DB-5C55-E27850DF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2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C1DB-1BDC-9C9B-EB35-11E9B3F2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14609-FF7D-80E0-6962-6CB80BC9C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F92B0-7B9E-26D6-5E90-966E09D0C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4FF73-CE5C-B28B-EF39-7C31199A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09D72-7CCD-A9B2-A14F-03AA460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5AEA3-2995-8AB3-46E6-6AF31FD13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6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83EA-F3E7-5CF3-D724-B683B19B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F25B6-578F-FCFD-E086-42728B057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AF9EC-AEE7-43EF-241A-474BC0B73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9E272-7F82-508E-52A1-1DB4D4C6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837E4-32E0-2A74-C3F0-85C14CA5A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65533-FAAF-CDD6-4775-4A63B516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1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282FA-1762-17A9-E85F-2FC40418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47855-2F91-5390-C6F0-5C92946A8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B8D64-4AE4-5427-6CC1-9EB519017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6282-36F9-4235-86B3-EDCF5771227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44ED7-0A19-7042-B1B2-D0A46808D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B15F5-2B8B-C932-5AEC-6A61D86B4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862EB-0E4D-4352-9BF6-6815A8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9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19014317-2B85-5716-4E75-E4850770A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5793" r="-1" b="2526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12218B-5D88-F7F1-C521-FDB5CFC9E680}"/>
              </a:ext>
            </a:extLst>
          </p:cNvPr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Early Colonization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Part 7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Mid Atlantic Colonies Begin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7459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182881" y="431074"/>
            <a:ext cx="663637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ookman Old Style" panose="02050604050505020204" pitchFamily="18" charset="0"/>
              </a:rPr>
              <a:t>Sweden</a:t>
            </a:r>
            <a:r>
              <a:rPr lang="en-US" sz="4000" dirty="0">
                <a:latin typeface="Bookman Old Style" panose="02050604050505020204" pitchFamily="18" charset="0"/>
              </a:rPr>
              <a:t> also claimed land and started a colony in America.  They established </a:t>
            </a:r>
            <a:r>
              <a:rPr lang="en-US" sz="4000" u="sng" dirty="0">
                <a:latin typeface="Bookman Old Style" panose="02050604050505020204" pitchFamily="18" charset="0"/>
              </a:rPr>
              <a:t>New Sweden</a:t>
            </a:r>
            <a:r>
              <a:rPr lang="en-US" sz="4000" dirty="0">
                <a:latin typeface="Bookman Old Style" panose="02050604050505020204" pitchFamily="18" charset="0"/>
              </a:rPr>
              <a:t> in 1638 along the southern portion of the </a:t>
            </a:r>
            <a:r>
              <a:rPr lang="en-US" sz="4000" u="sng" dirty="0">
                <a:latin typeface="Bookman Old Style" panose="02050604050505020204" pitchFamily="18" charset="0"/>
              </a:rPr>
              <a:t>Delaware</a:t>
            </a:r>
            <a:r>
              <a:rPr lang="en-US" sz="4000" dirty="0">
                <a:latin typeface="Bookman Old Style" panose="02050604050505020204" pitchFamily="18" charset="0"/>
              </a:rPr>
              <a:t> River in what is now Delaware, New Jersey, and Pennsylvania.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7284F-1DCB-CF20-EFFF-13FF7E68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87" y="250439"/>
            <a:ext cx="4370521" cy="63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6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5167133" y="1219870"/>
            <a:ext cx="6251110" cy="2209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Bookman Old Style" panose="02050604050505020204" pitchFamily="18" charset="0"/>
                <a:ea typeface="+mj-ea"/>
                <a:cs typeface="+mj-cs"/>
              </a:rPr>
              <a:t>New Sweden was mainly a group of several </a:t>
            </a:r>
            <a:r>
              <a:rPr lang="en-US" sz="3600" u="sng" dirty="0">
                <a:latin typeface="Bookman Old Style" panose="02050604050505020204" pitchFamily="18" charset="0"/>
                <a:ea typeface="+mj-ea"/>
                <a:cs typeface="+mj-cs"/>
              </a:rPr>
              <a:t>fur-trading</a:t>
            </a:r>
            <a:r>
              <a:rPr lang="en-US" sz="3600" dirty="0">
                <a:latin typeface="Bookman Old Style" panose="02050604050505020204" pitchFamily="18" charset="0"/>
                <a:ea typeface="+mj-ea"/>
                <a:cs typeface="+mj-cs"/>
              </a:rPr>
              <a:t> forts along the Delaware River.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49B8F-D909-6FB4-0524-B1C237F5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585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3E296-C903-8BD1-FE75-0B88A8C8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2770" y="264439"/>
            <a:ext cx="5640091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In 1655, forces from New Netherland under the control of Governor </a:t>
            </a:r>
            <a:r>
              <a:rPr lang="en-US" sz="4000" u="sng" dirty="0">
                <a:latin typeface="Bookman Old Style" panose="02050604050505020204" pitchFamily="18" charset="0"/>
              </a:rPr>
              <a:t>Peter Stuyvesant </a:t>
            </a:r>
            <a:r>
              <a:rPr lang="en-US" sz="4000" dirty="0">
                <a:latin typeface="Bookman Old Style" panose="02050604050505020204" pitchFamily="18" charset="0"/>
              </a:rPr>
              <a:t>attacked </a:t>
            </a:r>
            <a:r>
              <a:rPr lang="en-US" sz="4000" u="sng" dirty="0">
                <a:latin typeface="Bookman Old Style" panose="02050604050505020204" pitchFamily="18" charset="0"/>
              </a:rPr>
              <a:t>Fort Christina </a:t>
            </a:r>
            <a:r>
              <a:rPr lang="en-US" sz="4000" dirty="0">
                <a:latin typeface="Bookman Old Style" panose="02050604050505020204" pitchFamily="18" charset="0"/>
              </a:rPr>
              <a:t>(Wilmington, DE) in New Sweden and took control of the colony, making it a part of New Netherland. </a:t>
            </a:r>
          </a:p>
        </p:txBody>
      </p:sp>
    </p:spTree>
    <p:extLst>
      <p:ext uri="{BB962C8B-B14F-4D97-AF65-F5344CB8AC3E}">
        <p14:creationId xmlns:p14="http://schemas.microsoft.com/office/powerpoint/2010/main" val="1616011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49" y="202438"/>
            <a:ext cx="11782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</a:t>
            </a:r>
            <a:r>
              <a:rPr lang="en-US" sz="4000" u="sng" dirty="0">
                <a:latin typeface="Bookman Old Style" panose="02050604050505020204" pitchFamily="18" charset="0"/>
              </a:rPr>
              <a:t>Swedish</a:t>
            </a:r>
            <a:r>
              <a:rPr lang="en-US" sz="4000" dirty="0">
                <a:latin typeface="Bookman Old Style" panose="02050604050505020204" pitchFamily="18" charset="0"/>
              </a:rPr>
              <a:t> settlers were allowed to stay as long as they followed the rules of </a:t>
            </a:r>
            <a:r>
              <a:rPr lang="en-US" sz="4000" u="sng" dirty="0">
                <a:latin typeface="Bookman Old Style" panose="02050604050505020204" pitchFamily="18" charset="0"/>
              </a:rPr>
              <a:t>New Netherland</a:t>
            </a:r>
            <a:r>
              <a:rPr lang="en-US" sz="4000" dirty="0">
                <a:latin typeface="Bookman Old Style" panose="02050604050505020204" pitchFamily="18" charset="0"/>
              </a:rPr>
              <a:t>.  Many decided to stay.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91965-25FA-2332-771A-D9990955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269" y="2192278"/>
            <a:ext cx="5999459" cy="44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9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6122E-67A6-C018-97C6-9CAB5CEC3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94" r="1" b="25645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95759" y="465916"/>
            <a:ext cx="5531603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In 1634, </a:t>
            </a:r>
            <a:r>
              <a:rPr lang="en-US" sz="4000" u="sng" dirty="0">
                <a:latin typeface="Bookman Old Style" panose="02050604050505020204" pitchFamily="18" charset="0"/>
              </a:rPr>
              <a:t>Lord Baltimore </a:t>
            </a:r>
            <a:r>
              <a:rPr lang="en-US" sz="4000" dirty="0">
                <a:latin typeface="Bookman Old Style" panose="02050604050505020204" pitchFamily="18" charset="0"/>
              </a:rPr>
              <a:t>established the colony of </a:t>
            </a:r>
            <a:r>
              <a:rPr lang="en-US" sz="4000" u="sng" dirty="0">
                <a:latin typeface="Bookman Old Style" panose="02050604050505020204" pitchFamily="18" charset="0"/>
              </a:rPr>
              <a:t>Maryland</a:t>
            </a:r>
            <a:r>
              <a:rPr lang="en-US" sz="4000" dirty="0">
                <a:latin typeface="Bookman Old Style" panose="02050604050505020204" pitchFamily="18" charset="0"/>
              </a:rPr>
              <a:t> for England as a refuge for </a:t>
            </a:r>
            <a:r>
              <a:rPr lang="en-US" sz="4000" u="sng" dirty="0">
                <a:latin typeface="Bookman Old Style" panose="02050604050505020204" pitchFamily="18" charset="0"/>
              </a:rPr>
              <a:t>Catholics</a:t>
            </a:r>
            <a:r>
              <a:rPr lang="en-US" sz="4000" dirty="0">
                <a:latin typeface="Bookman Old Style" panose="02050604050505020204" pitchFamily="18" charset="0"/>
              </a:rPr>
              <a:t> fleeing persecution in England.</a:t>
            </a:r>
          </a:p>
        </p:txBody>
      </p:sp>
    </p:spTree>
    <p:extLst>
      <p:ext uri="{BB962C8B-B14F-4D97-AF65-F5344CB8AC3E}">
        <p14:creationId xmlns:p14="http://schemas.microsoft.com/office/powerpoint/2010/main" val="2306618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4C1DB-FE6F-646B-F822-F80399B75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6" r="1330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6270171" y="691874"/>
            <a:ext cx="5653782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However, Lord Baltimore promised religious </a:t>
            </a:r>
            <a:r>
              <a:rPr lang="en-US" sz="4000" u="sng" dirty="0">
                <a:latin typeface="Bookman Old Style" panose="02050604050505020204" pitchFamily="18" charset="0"/>
              </a:rPr>
              <a:t>tolerance</a:t>
            </a:r>
            <a:r>
              <a:rPr lang="en-US" sz="4000" dirty="0">
                <a:latin typeface="Bookman Old Style" panose="02050604050505020204" pitchFamily="18" charset="0"/>
              </a:rPr>
              <a:t> to Protestants and soon, due to the Great </a:t>
            </a:r>
            <a:r>
              <a:rPr lang="en-US" sz="4000" u="sng" dirty="0">
                <a:latin typeface="Bookman Old Style" panose="02050604050505020204" pitchFamily="18" charset="0"/>
              </a:rPr>
              <a:t>Puritan</a:t>
            </a:r>
            <a:r>
              <a:rPr lang="en-US" sz="4000" dirty="0">
                <a:latin typeface="Bookman Old Style" panose="02050604050505020204" pitchFamily="18" charset="0"/>
              </a:rPr>
              <a:t> Migration, Protestants outnumbered Catholics in </a:t>
            </a:r>
            <a:r>
              <a:rPr lang="en-US" sz="4000" u="sng" dirty="0">
                <a:latin typeface="Bookman Old Style" panose="02050604050505020204" pitchFamily="18" charset="0"/>
              </a:rPr>
              <a:t>Maryland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553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CA768-BEA8-2D5C-B238-8BE90039A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342254" y="388424"/>
            <a:ext cx="5950058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Many tobacco </a:t>
            </a:r>
            <a:r>
              <a:rPr lang="en-US" sz="4000" u="sng" dirty="0">
                <a:latin typeface="Bookman Old Style" panose="02050604050505020204" pitchFamily="18" charset="0"/>
              </a:rPr>
              <a:t>plantations</a:t>
            </a:r>
            <a:r>
              <a:rPr lang="en-US" sz="4000" dirty="0">
                <a:latin typeface="Bookman Old Style" panose="02050604050505020204" pitchFamily="18" charset="0"/>
              </a:rPr>
              <a:t> (large farms) were started around the </a:t>
            </a:r>
            <a:r>
              <a:rPr lang="en-US" sz="4000" u="sng" dirty="0">
                <a:latin typeface="Bookman Old Style" panose="02050604050505020204" pitchFamily="18" charset="0"/>
              </a:rPr>
              <a:t>Chesapeake Bay </a:t>
            </a:r>
            <a:r>
              <a:rPr lang="en-US" sz="4000" dirty="0">
                <a:latin typeface="Bookman Old Style" panose="02050604050505020204" pitchFamily="18" charset="0"/>
              </a:rPr>
              <a:t>in an area known as the </a:t>
            </a:r>
            <a:r>
              <a:rPr lang="en-US" sz="4000" u="sng" dirty="0">
                <a:latin typeface="Bookman Old Style" panose="02050604050505020204" pitchFamily="18" charset="0"/>
              </a:rPr>
              <a:t>Chesapeake Tidewater</a:t>
            </a:r>
            <a:r>
              <a:rPr lang="en-US" sz="4000" dirty="0">
                <a:latin typeface="Bookman Old Style" panose="02050604050505020204" pitchFamily="18" charset="0"/>
              </a:rPr>
              <a:t>.  These plantations were strung out throughout the region.</a:t>
            </a:r>
          </a:p>
        </p:txBody>
      </p:sp>
    </p:spTree>
    <p:extLst>
      <p:ext uri="{BB962C8B-B14F-4D97-AF65-F5344CB8AC3E}">
        <p14:creationId xmlns:p14="http://schemas.microsoft.com/office/powerpoint/2010/main" val="4047399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9A8966-6096-A3BF-5842-94BFAB433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4" y="-12288"/>
            <a:ext cx="6214819" cy="6870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6F1A0B-8F4E-78F3-BBCD-D1F5786B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292" y="-20846"/>
            <a:ext cx="5574224" cy="68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56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0" y="181409"/>
            <a:ext cx="619614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Life was very </a:t>
            </a:r>
            <a:r>
              <a:rPr lang="en-US" sz="4000" u="sng" dirty="0">
                <a:latin typeface="Bookman Old Style" panose="02050604050505020204" pitchFamily="18" charset="0"/>
              </a:rPr>
              <a:t>difficult</a:t>
            </a:r>
            <a:r>
              <a:rPr lang="en-US" sz="4000" dirty="0">
                <a:latin typeface="Bookman Old Style" panose="02050604050505020204" pitchFamily="18" charset="0"/>
              </a:rPr>
              <a:t> for these farmers.  Land had to be </a:t>
            </a:r>
            <a:r>
              <a:rPr lang="en-US" sz="4000" u="sng" dirty="0">
                <a:latin typeface="Bookman Old Style" panose="02050604050505020204" pitchFamily="18" charset="0"/>
              </a:rPr>
              <a:t>cleared</a:t>
            </a:r>
            <a:r>
              <a:rPr lang="en-US" sz="4000" dirty="0">
                <a:latin typeface="Bookman Old Style" panose="02050604050505020204" pitchFamily="18" charset="0"/>
              </a:rPr>
              <a:t>, planting and harvesting tobacco was labor-intensive, growing tobacco used up the </a:t>
            </a:r>
            <a:r>
              <a:rPr lang="en-US" sz="4000" u="sng" dirty="0">
                <a:latin typeface="Bookman Old Style" panose="02050604050505020204" pitchFamily="18" charset="0"/>
              </a:rPr>
              <a:t>nutrients</a:t>
            </a:r>
            <a:r>
              <a:rPr lang="en-US" sz="4000" dirty="0">
                <a:latin typeface="Bookman Old Style" panose="02050604050505020204" pitchFamily="18" charset="0"/>
              </a:rPr>
              <a:t> in the soil after a few years, and many people </a:t>
            </a:r>
            <a:r>
              <a:rPr lang="en-US" sz="4000" u="sng" dirty="0">
                <a:latin typeface="Bookman Old Style" panose="02050604050505020204" pitchFamily="18" charset="0"/>
              </a:rPr>
              <a:t>died</a:t>
            </a:r>
            <a:r>
              <a:rPr lang="en-US" sz="4000" dirty="0">
                <a:latin typeface="Bookman Old Style" panose="02050604050505020204" pitchFamily="18" charset="0"/>
              </a:rPr>
              <a:t> from disease.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182B6-6BE6-36BD-B659-22F88536F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149" y="1417604"/>
            <a:ext cx="58578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88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51" y="0"/>
            <a:ext cx="11782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Many </a:t>
            </a:r>
            <a:r>
              <a:rPr lang="en-US" sz="4000" u="sng" dirty="0">
                <a:latin typeface="Bookman Old Style" panose="02050604050505020204" pitchFamily="18" charset="0"/>
              </a:rPr>
              <a:t>immigrants</a:t>
            </a:r>
            <a:r>
              <a:rPr lang="en-US" sz="4000" dirty="0">
                <a:latin typeface="Bookman Old Style" panose="02050604050505020204" pitchFamily="18" charset="0"/>
              </a:rPr>
              <a:t> came to work on the tobacco farms.  Some of these people were convicts sent to the colonies as </a:t>
            </a:r>
            <a:r>
              <a:rPr lang="en-US" sz="4000" u="sng" dirty="0">
                <a:latin typeface="Bookman Old Style" panose="02050604050505020204" pitchFamily="18" charset="0"/>
              </a:rPr>
              <a:t>punishment</a:t>
            </a:r>
            <a:r>
              <a:rPr lang="en-US" sz="4000" dirty="0">
                <a:latin typeface="Bookman Old Style" panose="02050604050505020204" pitchFamily="18" charset="0"/>
              </a:rPr>
              <a:t>, some were people looking for work, but most came as </a:t>
            </a:r>
            <a:r>
              <a:rPr lang="en-US" sz="4000" u="sng" dirty="0">
                <a:latin typeface="Bookman Old Style" panose="02050604050505020204" pitchFamily="18" charset="0"/>
              </a:rPr>
              <a:t>indentured</a:t>
            </a:r>
            <a:r>
              <a:rPr lang="en-US" sz="4000" dirty="0">
                <a:latin typeface="Bookman Old Style" panose="02050604050505020204" pitchFamily="18" charset="0"/>
              </a:rPr>
              <a:t> servants.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BF105-4F16-36DF-3AA6-9626B2F52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00" y="3170099"/>
            <a:ext cx="5538317" cy="36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D3D39B-A7E4-B28D-FFFE-6A146D8A064D}"/>
              </a:ext>
            </a:extLst>
          </p:cNvPr>
          <p:cNvSpPr/>
          <p:nvPr/>
        </p:nvSpPr>
        <p:spPr>
          <a:xfrm>
            <a:off x="4016017" y="602958"/>
            <a:ext cx="3820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Brain Starter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5311B-C3FD-5125-4C29-60EBA7A330AF}"/>
              </a:ext>
            </a:extLst>
          </p:cNvPr>
          <p:cNvSpPr txBox="1"/>
          <p:nvPr/>
        </p:nvSpPr>
        <p:spPr>
          <a:xfrm>
            <a:off x="283028" y="1763487"/>
            <a:ext cx="11625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If there was something you wanted, what are some ways you could get it?</a:t>
            </a:r>
          </a:p>
        </p:txBody>
      </p:sp>
    </p:spTree>
    <p:extLst>
      <p:ext uri="{BB962C8B-B14F-4D97-AF65-F5344CB8AC3E}">
        <p14:creationId xmlns:p14="http://schemas.microsoft.com/office/powerpoint/2010/main" val="2498354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51" y="258901"/>
            <a:ext cx="11782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As a result of problems and a </a:t>
            </a:r>
            <a:r>
              <a:rPr lang="en-US" sz="4000" u="sng" dirty="0">
                <a:latin typeface="Bookman Old Style" panose="02050604050505020204" pitchFamily="18" charset="0"/>
              </a:rPr>
              <a:t>civil war </a:t>
            </a:r>
            <a:r>
              <a:rPr lang="en-US" sz="4000" dirty="0">
                <a:latin typeface="Bookman Old Style" panose="02050604050505020204" pitchFamily="18" charset="0"/>
              </a:rPr>
              <a:t>in England from 1642-1660, English colonization in America </a:t>
            </a:r>
            <a:r>
              <a:rPr lang="en-US" sz="4000" u="sng" dirty="0">
                <a:latin typeface="Bookman Old Style" panose="02050604050505020204" pitchFamily="18" charset="0"/>
              </a:rPr>
              <a:t>stopped</a:t>
            </a:r>
            <a:r>
              <a:rPr lang="en-US" sz="4000" dirty="0">
                <a:latin typeface="Bookman Old Style" panose="02050604050505020204" pitchFamily="18" charset="0"/>
              </a:rPr>
              <a:t>.  In 1660, </a:t>
            </a:r>
            <a:r>
              <a:rPr lang="en-US" sz="4000" u="sng" dirty="0">
                <a:latin typeface="Bookman Old Style" panose="02050604050505020204" pitchFamily="18" charset="0"/>
              </a:rPr>
              <a:t>King Charles II </a:t>
            </a:r>
            <a:r>
              <a:rPr lang="en-US" sz="4000" dirty="0">
                <a:latin typeface="Bookman Old Style" panose="02050604050505020204" pitchFamily="18" charset="0"/>
              </a:rPr>
              <a:t>took control in England.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12C44-25C3-F313-6502-4819E3BB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90" y="2940096"/>
            <a:ext cx="5746998" cy="379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31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51" y="100598"/>
            <a:ext cx="11782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In </a:t>
            </a:r>
            <a:r>
              <a:rPr lang="en-US" sz="4000" u="sng" dirty="0">
                <a:latin typeface="Bookman Old Style" panose="02050604050505020204" pitchFamily="18" charset="0"/>
              </a:rPr>
              <a:t>1664</a:t>
            </a:r>
            <a:r>
              <a:rPr lang="en-US" sz="4000" dirty="0">
                <a:latin typeface="Bookman Old Style" panose="02050604050505020204" pitchFamily="18" charset="0"/>
              </a:rPr>
              <a:t>, King Charles II had his brother, the </a:t>
            </a:r>
            <a:r>
              <a:rPr lang="en-US" sz="4000" u="sng" dirty="0">
                <a:latin typeface="Bookman Old Style" panose="02050604050505020204" pitchFamily="18" charset="0"/>
              </a:rPr>
              <a:t>Duke of York</a:t>
            </a:r>
            <a:r>
              <a:rPr lang="en-US" sz="4000" dirty="0">
                <a:latin typeface="Bookman Old Style" panose="02050604050505020204" pitchFamily="18" charset="0"/>
              </a:rPr>
              <a:t>, take over the colony of New Netherland.  He became the proprietor, or owner.  He renamed it </a:t>
            </a:r>
            <a:r>
              <a:rPr lang="en-US" sz="4000" u="sng" dirty="0">
                <a:latin typeface="Bookman Old Style" panose="02050604050505020204" pitchFamily="18" charset="0"/>
              </a:rPr>
              <a:t>New York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40E68-784A-20E6-2136-EA766FB6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333" y="2686139"/>
            <a:ext cx="5900426" cy="410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82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51" y="193586"/>
            <a:ext cx="11782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England now controlled America along the </a:t>
            </a:r>
            <a:r>
              <a:rPr lang="en-US" sz="4000" u="sng" dirty="0">
                <a:latin typeface="Bookman Old Style" panose="02050604050505020204" pitchFamily="18" charset="0"/>
              </a:rPr>
              <a:t>Atlantic</a:t>
            </a:r>
            <a:r>
              <a:rPr lang="en-US" sz="4000" dirty="0">
                <a:latin typeface="Bookman Old Style" panose="02050604050505020204" pitchFamily="18" charset="0"/>
              </a:rPr>
              <a:t> coast from New England down to </a:t>
            </a:r>
            <a:r>
              <a:rPr lang="en-US" sz="4000" u="sng" dirty="0">
                <a:latin typeface="Bookman Old Style" panose="02050604050505020204" pitchFamily="18" charset="0"/>
              </a:rPr>
              <a:t>Virginia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FD77F-FFB9-5A4D-AF13-77B9FA735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220" y="2165860"/>
            <a:ext cx="4235557" cy="45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52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D4C11-D42A-93F2-7C3F-CF1B2F71A957}"/>
              </a:ext>
            </a:extLst>
          </p:cNvPr>
          <p:cNvSpPr/>
          <p:nvPr/>
        </p:nvSpPr>
        <p:spPr>
          <a:xfrm>
            <a:off x="4083942" y="498455"/>
            <a:ext cx="4024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Exit 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6CE11-06FF-81AA-B298-79F58BCC0E20}"/>
              </a:ext>
            </a:extLst>
          </p:cNvPr>
          <p:cNvSpPr txBox="1"/>
          <p:nvPr/>
        </p:nvSpPr>
        <p:spPr>
          <a:xfrm>
            <a:off x="235131" y="2063931"/>
            <a:ext cx="11599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What are some similarities and differences we see in the formation of the Mid-Atlantic colonies compared to Virginia and the New England colonies.</a:t>
            </a:r>
          </a:p>
        </p:txBody>
      </p:sp>
    </p:spTree>
    <p:extLst>
      <p:ext uri="{BB962C8B-B14F-4D97-AF65-F5344CB8AC3E}">
        <p14:creationId xmlns:p14="http://schemas.microsoft.com/office/powerpoint/2010/main" val="3200036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182881" y="252012"/>
            <a:ext cx="52260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Other </a:t>
            </a:r>
            <a:r>
              <a:rPr lang="en-US" sz="4000" u="sng" dirty="0">
                <a:latin typeface="Bookman Old Style" panose="02050604050505020204" pitchFamily="18" charset="0"/>
              </a:rPr>
              <a:t>European</a:t>
            </a:r>
            <a:r>
              <a:rPr lang="en-US" sz="4000" dirty="0">
                <a:latin typeface="Bookman Old Style" panose="02050604050505020204" pitchFamily="18" charset="0"/>
              </a:rPr>
              <a:t> countries (Spain, France, and England had already established colonies) were starting to claim </a:t>
            </a:r>
            <a:r>
              <a:rPr lang="en-US" sz="4000" u="sng" dirty="0">
                <a:latin typeface="Bookman Old Style" panose="02050604050505020204" pitchFamily="18" charset="0"/>
              </a:rPr>
              <a:t>land</a:t>
            </a:r>
            <a:r>
              <a:rPr lang="en-US" sz="4000" dirty="0">
                <a:latin typeface="Bookman Old Style" panose="02050604050505020204" pitchFamily="18" charset="0"/>
              </a:rPr>
              <a:t> and start </a:t>
            </a:r>
            <a:r>
              <a:rPr lang="en-US" sz="4000" u="sng" dirty="0">
                <a:latin typeface="Bookman Old Style" panose="02050604050505020204" pitchFamily="18" charset="0"/>
              </a:rPr>
              <a:t>colonies</a:t>
            </a:r>
            <a:r>
              <a:rPr lang="en-US" sz="4000" dirty="0">
                <a:latin typeface="Bookman Old Style" panose="02050604050505020204" pitchFamily="18" charset="0"/>
              </a:rPr>
              <a:t> in North America.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08ED1-8514-261C-E029-1E1651550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6" t="3316" r="2776" b="2406"/>
          <a:stretch/>
        </p:blipFill>
        <p:spPr>
          <a:xfrm>
            <a:off x="5458122" y="252012"/>
            <a:ext cx="6550997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02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5796366" y="446573"/>
            <a:ext cx="55555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One of those countries was the </a:t>
            </a:r>
            <a:r>
              <a:rPr lang="en-US" sz="4000" u="sng" dirty="0">
                <a:latin typeface="Bookman Old Style" panose="02050604050505020204" pitchFamily="18" charset="0"/>
              </a:rPr>
              <a:t>Netherlands</a:t>
            </a:r>
            <a:r>
              <a:rPr lang="en-US" sz="4000" dirty="0">
                <a:latin typeface="Bookman Old Style" panose="02050604050505020204" pitchFamily="18" charset="0"/>
              </a:rPr>
              <a:t>.  They established a colony between New England and Virginia along the </a:t>
            </a:r>
            <a:r>
              <a:rPr lang="en-US" sz="4000" u="sng" dirty="0">
                <a:latin typeface="Bookman Old Style" panose="02050604050505020204" pitchFamily="18" charset="0"/>
              </a:rPr>
              <a:t>Hudson</a:t>
            </a:r>
            <a:r>
              <a:rPr lang="en-US" sz="4000" dirty="0">
                <a:latin typeface="Bookman Old Style" panose="02050604050505020204" pitchFamily="18" charset="0"/>
              </a:rPr>
              <a:t> River they called </a:t>
            </a:r>
            <a:r>
              <a:rPr lang="en-US" sz="4000" u="sng" dirty="0">
                <a:latin typeface="Bookman Old Style" panose="02050604050505020204" pitchFamily="18" charset="0"/>
              </a:rPr>
              <a:t>New Netherland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41FFA-786D-911B-C0B8-5F242C3C0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8" y="77491"/>
            <a:ext cx="4605126" cy="670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7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0BABF-A3A2-AB0C-014D-0733C66B3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7" r="10085" b="60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458169" y="2486214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Dutch West India Company 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controlled New Netherland to make a profit through the fur trade.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20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51" y="134914"/>
            <a:ext cx="11782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Several major cities today were started as </a:t>
            </a:r>
            <a:r>
              <a:rPr lang="en-US" sz="4000" u="sng" dirty="0">
                <a:latin typeface="Bookman Old Style" panose="02050604050505020204" pitchFamily="18" charset="0"/>
              </a:rPr>
              <a:t>trading posts</a:t>
            </a:r>
            <a:r>
              <a:rPr lang="en-US" sz="4000" dirty="0">
                <a:latin typeface="Bookman Old Style" panose="02050604050505020204" pitchFamily="18" charset="0"/>
              </a:rPr>
              <a:t>.  Albany, NY (Fort Orange),</a:t>
            </a:r>
          </a:p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Gloucester, NJ, (Fort Nassau), and </a:t>
            </a:r>
            <a:r>
              <a:rPr lang="en-US" sz="4000" u="sng" dirty="0">
                <a:latin typeface="Bookman Old Style" panose="02050604050505020204" pitchFamily="18" charset="0"/>
              </a:rPr>
              <a:t>New York City, NY</a:t>
            </a:r>
            <a:r>
              <a:rPr lang="en-US" sz="4000" dirty="0">
                <a:latin typeface="Bookman Old Style" panose="02050604050505020204" pitchFamily="18" charset="0"/>
              </a:rPr>
              <a:t> (New Amsterdam) were a few in New Netherland.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CCB10-C418-3E4F-EB7A-23C093A1E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46" y="3301673"/>
            <a:ext cx="5275306" cy="342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45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49" y="169605"/>
            <a:ext cx="11782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Dutch West India Company wanted to make their </a:t>
            </a:r>
            <a:r>
              <a:rPr lang="en-US" sz="4000" u="sng" dirty="0">
                <a:latin typeface="Bookman Old Style" panose="02050604050505020204" pitchFamily="18" charset="0"/>
              </a:rPr>
              <a:t>claims</a:t>
            </a:r>
            <a:r>
              <a:rPr lang="en-US" sz="4000" dirty="0">
                <a:latin typeface="Bookman Old Style" panose="02050604050505020204" pitchFamily="18" charset="0"/>
              </a:rPr>
              <a:t> in America more </a:t>
            </a:r>
            <a:r>
              <a:rPr lang="en-US" sz="4000" u="sng" dirty="0">
                <a:latin typeface="Bookman Old Style" panose="02050604050505020204" pitchFamily="18" charset="0"/>
              </a:rPr>
              <a:t>permanent</a:t>
            </a:r>
            <a:r>
              <a:rPr lang="en-US" sz="4000" dirty="0">
                <a:latin typeface="Bookman Old Style" panose="02050604050505020204" pitchFamily="18" charset="0"/>
              </a:rPr>
              <a:t>, so they encouraged </a:t>
            </a:r>
            <a:r>
              <a:rPr lang="en-US" sz="4000" u="sng" dirty="0">
                <a:latin typeface="Bookman Old Style" panose="02050604050505020204" pitchFamily="18" charset="0"/>
              </a:rPr>
              <a:t>farming</a:t>
            </a:r>
            <a:r>
              <a:rPr lang="en-US" sz="4000" dirty="0">
                <a:latin typeface="Bookman Old Style" panose="02050604050505020204" pitchFamily="18" charset="0"/>
              </a:rPr>
              <a:t> and settlement.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DDA42-4709-5775-E47B-945E978E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331" y="2724150"/>
            <a:ext cx="5523088" cy="38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5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51" y="207437"/>
            <a:ext cx="11782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This was accomplished through </a:t>
            </a:r>
            <a:r>
              <a:rPr lang="en-US" sz="4000" u="sng" dirty="0">
                <a:latin typeface="Bookman Old Style" panose="02050604050505020204" pitchFamily="18" charset="0"/>
              </a:rPr>
              <a:t>patroons</a:t>
            </a:r>
            <a:r>
              <a:rPr lang="en-US" sz="4000" dirty="0">
                <a:latin typeface="Bookman Old Style" panose="02050604050505020204" pitchFamily="18" charset="0"/>
              </a:rPr>
              <a:t>.  A patroon was a person who brought </a:t>
            </a:r>
            <a:r>
              <a:rPr lang="en-US" sz="4000" u="sng" dirty="0">
                <a:latin typeface="Bookman Old Style" panose="02050604050505020204" pitchFamily="18" charset="0"/>
              </a:rPr>
              <a:t>fifty</a:t>
            </a:r>
            <a:r>
              <a:rPr lang="en-US" sz="4000" dirty="0">
                <a:latin typeface="Bookman Old Style" panose="02050604050505020204" pitchFamily="18" charset="0"/>
              </a:rPr>
              <a:t> or more settlers to New Netherland.  In return the patroon was given a large </a:t>
            </a:r>
            <a:r>
              <a:rPr lang="en-US" sz="4000" u="sng" dirty="0">
                <a:latin typeface="Bookman Old Style" panose="02050604050505020204" pitchFamily="18" charset="0"/>
              </a:rPr>
              <a:t>land</a:t>
            </a:r>
            <a:r>
              <a:rPr lang="en-US" sz="4000" dirty="0">
                <a:latin typeface="Bookman Old Style" panose="02050604050505020204" pitchFamily="18" charset="0"/>
              </a:rPr>
              <a:t> grant.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8B6AA-838C-2EB3-F44A-9822B776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315" y="2985619"/>
            <a:ext cx="6297155" cy="36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66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96325-5B92-4ECD-8349-0196B96CD5CD}"/>
              </a:ext>
            </a:extLst>
          </p:cNvPr>
          <p:cNvSpPr txBox="1"/>
          <p:nvPr/>
        </p:nvSpPr>
        <p:spPr>
          <a:xfrm>
            <a:off x="204651" y="339634"/>
            <a:ext cx="11782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New Netherland welcomed many kinds of settlers.  </a:t>
            </a:r>
            <a:r>
              <a:rPr lang="en-US" sz="4000" u="sng" dirty="0">
                <a:latin typeface="Bookman Old Style" panose="02050604050505020204" pitchFamily="18" charset="0"/>
              </a:rPr>
              <a:t>African</a:t>
            </a:r>
            <a:r>
              <a:rPr lang="en-US" sz="4000" dirty="0">
                <a:latin typeface="Bookman Old Style" panose="02050604050505020204" pitchFamily="18" charset="0"/>
              </a:rPr>
              <a:t> indentured servants, </a:t>
            </a:r>
            <a:r>
              <a:rPr lang="en-US" sz="4000" u="sng" dirty="0">
                <a:latin typeface="Bookman Old Style" panose="02050604050505020204" pitchFamily="18" charset="0"/>
              </a:rPr>
              <a:t>Puritans</a:t>
            </a:r>
            <a:r>
              <a:rPr lang="en-US" sz="4000" dirty="0">
                <a:latin typeface="Bookman Old Style" panose="02050604050505020204" pitchFamily="18" charset="0"/>
              </a:rPr>
              <a:t>, and </a:t>
            </a:r>
            <a:r>
              <a:rPr lang="en-US" sz="4000" u="sng" dirty="0">
                <a:latin typeface="Bookman Old Style" panose="02050604050505020204" pitchFamily="18" charset="0"/>
              </a:rPr>
              <a:t>Jews</a:t>
            </a:r>
            <a:r>
              <a:rPr lang="en-US" sz="4000" dirty="0">
                <a:latin typeface="Bookman Old Style" panose="02050604050505020204" pitchFamily="18" charset="0"/>
              </a:rPr>
              <a:t> were among those who settled in the colony.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0F804-7A4D-820E-1C4A-D6821C76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054" y="2894179"/>
            <a:ext cx="4320735" cy="37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70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599</Words>
  <Application>Microsoft Office PowerPoint</Application>
  <PresentationFormat>Widescreen</PresentationFormat>
  <Paragraphs>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12</cp:revision>
  <cp:lastPrinted>2023-11-15T13:17:36Z</cp:lastPrinted>
  <dcterms:created xsi:type="dcterms:W3CDTF">2023-11-14T15:37:08Z</dcterms:created>
  <dcterms:modified xsi:type="dcterms:W3CDTF">2023-11-15T13:38:44Z</dcterms:modified>
</cp:coreProperties>
</file>